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1479" r:id="rId5"/>
    <p:sldId id="286"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031" autoAdjust="0"/>
  </p:normalViewPr>
  <p:slideViewPr>
    <p:cSldViewPr snapToGrid="0" showGuides="1">
      <p:cViewPr varScale="1">
        <p:scale>
          <a:sx n="81" d="100"/>
          <a:sy n="81" d="100"/>
        </p:scale>
        <p:origin x="15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0C9C3-D7D7-4CAE-8676-F040A9D02311}" type="datetimeFigureOut">
              <a:rPr lang="sv-SE" smtClean="0"/>
              <a:t>2022-11-30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10E76-7B05-4554-9770-8DC76E6F09EA}" type="slidenum">
              <a:rPr lang="sv-SE" smtClean="0"/>
              <a:t>‹#›</a:t>
            </a:fld>
            <a:endParaRPr lang="sv-SE"/>
          </a:p>
        </p:txBody>
      </p:sp>
    </p:spTree>
    <p:extLst>
      <p:ext uri="{BB962C8B-B14F-4D97-AF65-F5344CB8AC3E}">
        <p14:creationId xmlns:p14="http://schemas.microsoft.com/office/powerpoint/2010/main" val="72101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Times New Roman" panose="02020603050405020304" pitchFamily="18" charset="0"/>
                <a:cs typeface="Times New Roman" panose="02020603050405020304" pitchFamily="18" charset="0"/>
              </a:rPr>
              <a:t>Med uppväxling menar vi att vi når ett begränsat antal individer med informationen och att dessa har sedan inflytandet att sprida den vidare till många, genom till exempel beslutsprocesser och media. </a:t>
            </a:r>
          </a:p>
          <a:p>
            <a:endParaRPr lang="sv-SE"/>
          </a:p>
        </p:txBody>
      </p:sp>
      <p:sp>
        <p:nvSpPr>
          <p:cNvPr id="4" name="Platshållare för bildnummer 3"/>
          <p:cNvSpPr>
            <a:spLocks noGrp="1"/>
          </p:cNvSpPr>
          <p:nvPr>
            <p:ph type="sldNum" sz="quarter" idx="5"/>
          </p:nvPr>
        </p:nvSpPr>
        <p:spPr/>
        <p:txBody>
          <a:bodyPr/>
          <a:lstStyle/>
          <a:p>
            <a:fld id="{F14F3E32-6163-4A55-8D68-1146E40A6C20}" type="slidenum">
              <a:rPr lang="sv-SE" smtClean="0"/>
              <a:t>1</a:t>
            </a:fld>
            <a:endParaRPr lang="sv-SE"/>
          </a:p>
        </p:txBody>
      </p:sp>
    </p:spTree>
    <p:extLst>
      <p:ext uri="{BB962C8B-B14F-4D97-AF65-F5344CB8AC3E}">
        <p14:creationId xmlns:p14="http://schemas.microsoft.com/office/powerpoint/2010/main" val="344972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2. Filmen textas både på svenska &amp; engelska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4. </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I samband med lansering anordnas e</a:t>
            </a:r>
            <a:r>
              <a:rPr lang="sv-SE" sz="1800" dirty="0"/>
              <a:t>tt eller flera korta (30 min) seminarier för olika målgrupper med speciellt inbjudna</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 Seminariet ska helst vara fysiskt för att öppna upp för frågor och diskussion. Den 14 dec ska vi ha vårt 1a seminarium i form av ett frukostmöte i riksdagen med inbjudna riksdagsledamöter och anställda på Länsstyrelsen, </a:t>
            </a:r>
            <a:r>
              <a:rPr lang="sv-SE" sz="1800" dirty="0" err="1">
                <a:effectLst/>
                <a:latin typeface="Garamond" panose="02020404030301010803" pitchFamily="18" charset="0"/>
                <a:ea typeface="Times New Roman" panose="02020603050405020304" pitchFamily="18" charset="0"/>
                <a:cs typeface="Times New Roman" panose="02020603050405020304" pitchFamily="18" charset="0"/>
              </a:rPr>
              <a:t>skogsstyrelsn</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 och </a:t>
            </a:r>
            <a:r>
              <a:rPr lang="sv-SE" sz="1800" dirty="0" err="1">
                <a:effectLst/>
                <a:latin typeface="Garamond" panose="02020404030301010803" pitchFamily="18" charset="0"/>
                <a:ea typeface="Times New Roman" panose="02020603050405020304" pitchFamily="18" charset="0"/>
                <a:cs typeface="Times New Roman" panose="02020603050405020304" pitchFamily="18" charset="0"/>
              </a:rPr>
              <a:t>intesseorganisationer</a:t>
            </a: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För att lyckas ”ta plats” i floden av seminarier tror vi att samarbeten med intresseorganisationer såsom LRF Skogsägarna, WWF eller Skogsindustrierna är nödvändigt. I vissa specifika fall kan även direktkontakt med politiker vara inkörsporten.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sv-SE" dirty="0"/>
          </a:p>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F14F3E32-6163-4A55-8D68-1146E40A6C20}" type="slidenum">
              <a:rPr lang="sv-SE" smtClean="0"/>
              <a:t>2</a:t>
            </a:fld>
            <a:endParaRPr lang="sv-SE"/>
          </a:p>
        </p:txBody>
      </p:sp>
    </p:spTree>
    <p:extLst>
      <p:ext uri="{BB962C8B-B14F-4D97-AF65-F5344CB8AC3E}">
        <p14:creationId xmlns:p14="http://schemas.microsoft.com/office/powerpoint/2010/main" val="3328940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16685" y="2545690"/>
            <a:ext cx="9144000" cy="759448"/>
          </a:xfrm>
        </p:spPr>
        <p:txBody>
          <a:bodyPr anchor="b">
            <a:normAutofit/>
          </a:bodyPr>
          <a:lstStyle>
            <a:lvl1pPr algn="ctr">
              <a:defRPr sz="4000">
                <a:latin typeface="+mj-lt"/>
              </a:defRPr>
            </a:lvl1pPr>
          </a:lstStyle>
          <a:p>
            <a:r>
              <a:rPr lang="sv-SE" dirty="0"/>
              <a:t>Titel</a:t>
            </a:r>
          </a:p>
        </p:txBody>
      </p:sp>
      <p:sp>
        <p:nvSpPr>
          <p:cNvPr id="3" name="Underrubrik 2"/>
          <p:cNvSpPr>
            <a:spLocks noGrp="1"/>
          </p:cNvSpPr>
          <p:nvPr>
            <p:ph type="subTitle" idx="1" hasCustomPrompt="1"/>
          </p:nvPr>
        </p:nvSpPr>
        <p:spPr>
          <a:xfrm>
            <a:off x="1516685" y="3645930"/>
            <a:ext cx="9144000" cy="479844"/>
          </a:xfrm>
        </p:spPr>
        <p:txBody>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Ort och datum</a:t>
            </a:r>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952" y="4877885"/>
            <a:ext cx="770103" cy="645091"/>
          </a:xfrm>
          <a:prstGeom prst="rect">
            <a:avLst/>
          </a:prstGeom>
        </p:spPr>
      </p:pic>
      <p:sp>
        <p:nvSpPr>
          <p:cNvPr id="19" name="Platshållare för text 18"/>
          <p:cNvSpPr>
            <a:spLocks noGrp="1"/>
          </p:cNvSpPr>
          <p:nvPr>
            <p:ph type="body" sz="quarter" idx="11" hasCustomPrompt="1"/>
          </p:nvPr>
        </p:nvSpPr>
        <p:spPr>
          <a:xfrm>
            <a:off x="7820025" y="5252975"/>
            <a:ext cx="3679825" cy="270001"/>
          </a:xfr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TITEL MED VERSALER</a:t>
            </a:r>
          </a:p>
        </p:txBody>
      </p:sp>
      <p:sp>
        <p:nvSpPr>
          <p:cNvPr id="5" name="Platshållare för text 4"/>
          <p:cNvSpPr>
            <a:spLocks noGrp="1"/>
          </p:cNvSpPr>
          <p:nvPr>
            <p:ph type="body" sz="quarter" idx="12" hasCustomPrompt="1"/>
          </p:nvPr>
        </p:nvSpPr>
        <p:spPr>
          <a:xfrm>
            <a:off x="7820024" y="4795838"/>
            <a:ext cx="3679825" cy="4572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 Efternamn</a:t>
            </a:r>
          </a:p>
        </p:txBody>
      </p:sp>
    </p:spTree>
    <p:extLst>
      <p:ext uri="{BB962C8B-B14F-4D97-AF65-F5344CB8AC3E}">
        <p14:creationId xmlns:p14="http://schemas.microsoft.com/office/powerpoint/2010/main" val="136357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199" y="1742715"/>
            <a:ext cx="3573949" cy="2993787"/>
          </a:xfrm>
          <a:prstGeom prst="rect">
            <a:avLst/>
          </a:prstGeom>
        </p:spPr>
      </p:pic>
      <p:sp>
        <p:nvSpPr>
          <p:cNvPr id="7" name="textruta 6"/>
          <p:cNvSpPr txBox="1"/>
          <p:nvPr userDrawn="1"/>
        </p:nvSpPr>
        <p:spPr>
          <a:xfrm>
            <a:off x="3914288" y="5027906"/>
            <a:ext cx="4279770" cy="646331"/>
          </a:xfrm>
          <a:prstGeom prst="rect">
            <a:avLst/>
          </a:prstGeom>
          <a:noFill/>
        </p:spPr>
        <p:txBody>
          <a:bodyPr wrap="square" rtlCol="0">
            <a:spAutoFit/>
          </a:bodyPr>
          <a:lstStyle/>
          <a:p>
            <a:pPr algn="ctr"/>
            <a:r>
              <a:rPr lang="sv-SE" dirty="0">
                <a:latin typeface="Georgia" panose="02040502050405020303" pitchFamily="18" charset="0"/>
              </a:rPr>
              <a:t>skogforsk@skogforsk.se</a:t>
            </a:r>
          </a:p>
          <a:p>
            <a:pPr algn="ctr"/>
            <a:r>
              <a:rPr lang="sv-SE" dirty="0">
                <a:latin typeface="Georgia" panose="02040502050405020303" pitchFamily="18" charset="0"/>
              </a:rPr>
              <a:t>018-18 85 00</a:t>
            </a:r>
          </a:p>
        </p:txBody>
      </p:sp>
    </p:spTree>
    <p:extLst>
      <p:ext uri="{BB962C8B-B14F-4D97-AF65-F5344CB8AC3E}">
        <p14:creationId xmlns:p14="http://schemas.microsoft.com/office/powerpoint/2010/main" val="286205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 vänster">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9637"/>
            <a:ext cx="10014527" cy="1325563"/>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1558638" y="2535200"/>
            <a:ext cx="9294090" cy="3126765"/>
          </a:xfrm>
        </p:spPr>
        <p:txBody>
          <a:bodyPr/>
          <a:lstStyle>
            <a:lvl1pPr marL="457200" indent="-457200">
              <a:buClr>
                <a:srgbClr val="FF5800"/>
              </a:buClr>
              <a:buFont typeface="Wingdings" panose="05000000000000000000" pitchFamily="2" charset="2"/>
              <a:buChar char="§"/>
              <a:defRPr/>
            </a:lvl1pPr>
            <a:lvl2pPr marL="800100" indent="-342900">
              <a:buClr>
                <a:srgbClr val="FF5800"/>
              </a:buClr>
              <a:buFont typeface="Wingdings" panose="05000000000000000000" pitchFamily="2" charset="2"/>
              <a:buChar char="§"/>
              <a:defRPr/>
            </a:lvl2pPr>
            <a:lvl3pPr marL="1257300" indent="-342900">
              <a:buClr>
                <a:srgbClr val="FF5800"/>
              </a:buClr>
              <a:buFont typeface="Wingdings" panose="05000000000000000000" pitchFamily="2" charset="2"/>
              <a:buChar char="§"/>
              <a:defRPr/>
            </a:lvl3pPr>
            <a:lvl4pPr marL="1657350" indent="-285750">
              <a:buClr>
                <a:srgbClr val="FF5800"/>
              </a:buClr>
              <a:buFont typeface="Wingdings" panose="05000000000000000000" pitchFamily="2" charset="2"/>
              <a:buChar char="§"/>
              <a:defRPr/>
            </a:lvl4pPr>
            <a:lvl5pPr marL="2114550" indent="-285750">
              <a:buClr>
                <a:srgbClr val="FF5800"/>
              </a:buClr>
              <a:buFont typeface="Wingdings" panose="05000000000000000000" pitchFamily="2" charset="2"/>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Tree>
    <p:extLst>
      <p:ext uri="{BB962C8B-B14F-4D97-AF65-F5344CB8AC3E}">
        <p14:creationId xmlns:p14="http://schemas.microsoft.com/office/powerpoint/2010/main" val="141028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Rubrik och två 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1019442"/>
            <a:ext cx="9931400" cy="1325563"/>
          </a:xfrm>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2345005"/>
            <a:ext cx="4823691" cy="40742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945909" y="2345005"/>
            <a:ext cx="4823691" cy="40742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Tree>
    <p:extLst>
      <p:ext uri="{BB962C8B-B14F-4D97-AF65-F5344CB8AC3E}">
        <p14:creationId xmlns:p14="http://schemas.microsoft.com/office/powerpoint/2010/main" val="267270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ild - centrerat">
    <p:spTree>
      <p:nvGrpSpPr>
        <p:cNvPr id="1" name=""/>
        <p:cNvGrpSpPr/>
        <p:nvPr/>
      </p:nvGrpSpPr>
      <p:grpSpPr>
        <a:xfrm>
          <a:off x="0" y="0"/>
          <a:ext cx="0" cy="0"/>
          <a:chOff x="0" y="0"/>
          <a:chExt cx="0" cy="0"/>
        </a:xfrm>
      </p:grpSpPr>
      <p:sp>
        <p:nvSpPr>
          <p:cNvPr id="2" name="Rubrik 1"/>
          <p:cNvSpPr>
            <a:spLocks noGrp="1"/>
          </p:cNvSpPr>
          <p:nvPr>
            <p:ph type="title"/>
          </p:nvPr>
        </p:nvSpPr>
        <p:spPr>
          <a:xfrm>
            <a:off x="1459345" y="1184427"/>
            <a:ext cx="9245600" cy="1325563"/>
          </a:xfrm>
        </p:spPr>
        <p:txBody>
          <a:bodyPr/>
          <a:lstStyle>
            <a:lvl1pPr algn="ctr">
              <a:defRPr/>
            </a:lvl1pPr>
          </a:lstStyle>
          <a:p>
            <a:r>
              <a:rPr lang="sv-SE"/>
              <a:t>Klicka här för att ändra mall för rubrikformat</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
        <p:nvSpPr>
          <p:cNvPr id="8" name="Platshållare för bild 7"/>
          <p:cNvSpPr>
            <a:spLocks noGrp="1"/>
          </p:cNvSpPr>
          <p:nvPr>
            <p:ph type="pic" sz="quarter" idx="10"/>
          </p:nvPr>
        </p:nvSpPr>
        <p:spPr>
          <a:xfrm>
            <a:off x="1459345" y="2657676"/>
            <a:ext cx="9245600" cy="3954463"/>
          </a:xfrm>
        </p:spPr>
        <p:txBody>
          <a:bodyPr/>
          <a:lstStyle/>
          <a:p>
            <a:r>
              <a:rPr lang="sv-SE"/>
              <a:t>Klicka på ikonen för att lägga till en bild</a:t>
            </a:r>
          </a:p>
        </p:txBody>
      </p:sp>
    </p:spTree>
    <p:extLst>
      <p:ext uri="{BB962C8B-B14F-4D97-AF65-F5344CB8AC3E}">
        <p14:creationId xmlns:p14="http://schemas.microsoft.com/office/powerpoint/2010/main" val="24917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diagram  centrerat">
    <p:spTree>
      <p:nvGrpSpPr>
        <p:cNvPr id="1" name=""/>
        <p:cNvGrpSpPr/>
        <p:nvPr/>
      </p:nvGrpSpPr>
      <p:grpSpPr>
        <a:xfrm>
          <a:off x="0" y="0"/>
          <a:ext cx="0" cy="0"/>
          <a:chOff x="0" y="0"/>
          <a:chExt cx="0" cy="0"/>
        </a:xfrm>
      </p:grpSpPr>
      <p:sp>
        <p:nvSpPr>
          <p:cNvPr id="2" name="Rubrik 1"/>
          <p:cNvSpPr>
            <a:spLocks noGrp="1"/>
          </p:cNvSpPr>
          <p:nvPr>
            <p:ph type="title"/>
          </p:nvPr>
        </p:nvSpPr>
        <p:spPr>
          <a:xfrm>
            <a:off x="1394682" y="1067087"/>
            <a:ext cx="9430336" cy="1325563"/>
          </a:xfrm>
        </p:spPr>
        <p:txBody>
          <a:bodyPr/>
          <a:lstStyle>
            <a:lvl1pPr algn="ctr">
              <a:defRPr/>
            </a:lvl1pPr>
          </a:lstStyle>
          <a:p>
            <a:r>
              <a:rPr lang="sv-SE"/>
              <a:t>Klicka här för att ändra mall för rubrikformat</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
        <p:nvSpPr>
          <p:cNvPr id="8" name="Platshållare för diagram 7"/>
          <p:cNvSpPr>
            <a:spLocks noGrp="1"/>
          </p:cNvSpPr>
          <p:nvPr>
            <p:ph type="chart" sz="quarter" idx="10"/>
          </p:nvPr>
        </p:nvSpPr>
        <p:spPr>
          <a:xfrm>
            <a:off x="1394691" y="2576513"/>
            <a:ext cx="9430472" cy="4110037"/>
          </a:xfrm>
        </p:spPr>
        <p:txBody>
          <a:bodyPr/>
          <a:lstStyle/>
          <a:p>
            <a:r>
              <a:rPr lang="sv-SE"/>
              <a:t>Klicka på ikonen för att lägga till ett diagram</a:t>
            </a:r>
          </a:p>
        </p:txBody>
      </p:sp>
    </p:spTree>
    <p:extLst>
      <p:ext uri="{BB962C8B-B14F-4D97-AF65-F5344CB8AC3E}">
        <p14:creationId xmlns:p14="http://schemas.microsoft.com/office/powerpoint/2010/main" val="227462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 centrerat">
    <p:spTree>
      <p:nvGrpSpPr>
        <p:cNvPr id="1" name=""/>
        <p:cNvGrpSpPr/>
        <p:nvPr/>
      </p:nvGrpSpPr>
      <p:grpSpPr>
        <a:xfrm>
          <a:off x="0" y="0"/>
          <a:ext cx="0" cy="0"/>
          <a:chOff x="0" y="0"/>
          <a:chExt cx="0" cy="0"/>
        </a:xfrm>
      </p:grpSpPr>
      <p:sp>
        <p:nvSpPr>
          <p:cNvPr id="2" name="Rubrik 1"/>
          <p:cNvSpPr>
            <a:spLocks noGrp="1"/>
          </p:cNvSpPr>
          <p:nvPr>
            <p:ph type="title"/>
          </p:nvPr>
        </p:nvSpPr>
        <p:spPr>
          <a:xfrm>
            <a:off x="838200" y="1464252"/>
            <a:ext cx="10515600" cy="1325563"/>
          </a:xfrm>
        </p:spPr>
        <p:txBody>
          <a:bodyPr/>
          <a:lstStyle>
            <a:lvl1pPr algn="ctr">
              <a:defRPr/>
            </a:lvl1pPr>
          </a:lstStyle>
          <a:p>
            <a:r>
              <a:rPr lang="sv-SE"/>
              <a:t>Klicka här för att ändra mall för rubrikformat</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
        <p:nvSpPr>
          <p:cNvPr id="8" name="Platshållare för text 7"/>
          <p:cNvSpPr>
            <a:spLocks noGrp="1"/>
          </p:cNvSpPr>
          <p:nvPr>
            <p:ph type="body" sz="quarter" idx="10"/>
          </p:nvPr>
        </p:nvSpPr>
        <p:spPr>
          <a:xfrm>
            <a:off x="838200" y="3057525"/>
            <a:ext cx="10515600" cy="35655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spTree>
    <p:extLst>
      <p:ext uri="{BB962C8B-B14F-4D97-AF65-F5344CB8AC3E}">
        <p14:creationId xmlns:p14="http://schemas.microsoft.com/office/powerpoint/2010/main" val="55804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7" name="Platshållare för media 6"/>
          <p:cNvSpPr>
            <a:spLocks noGrp="1"/>
          </p:cNvSpPr>
          <p:nvPr>
            <p:ph type="media" sz="quarter" idx="10"/>
          </p:nvPr>
        </p:nvSpPr>
        <p:spPr>
          <a:xfrm>
            <a:off x="1587932" y="905020"/>
            <a:ext cx="9000000" cy="5061600"/>
          </a:xfrm>
        </p:spPr>
        <p:txBody>
          <a:bodyPr/>
          <a:lstStyle/>
          <a:p>
            <a:r>
              <a:rPr lang="sv-SE"/>
              <a:t>Klicka på ikonen för att lägga till ett medieklipp</a:t>
            </a:r>
          </a:p>
        </p:txBody>
      </p:sp>
    </p:spTree>
    <p:extLst>
      <p:ext uri="{BB962C8B-B14F-4D97-AF65-F5344CB8AC3E}">
        <p14:creationId xmlns:p14="http://schemas.microsoft.com/office/powerpoint/2010/main" val="29556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12192000" cy="6858000"/>
          </a:xfrm>
        </p:spPr>
        <p:txBody>
          <a:bodyPr/>
          <a:lstStyle/>
          <a:p>
            <a:r>
              <a:rPr lang="sv-SE"/>
              <a:t>Klicka på ikonen för att lägga till en bild</a:t>
            </a:r>
          </a:p>
        </p:txBody>
      </p:sp>
    </p:spTree>
    <p:extLst>
      <p:ext uri="{BB962C8B-B14F-4D97-AF65-F5344CB8AC3E}">
        <p14:creationId xmlns:p14="http://schemas.microsoft.com/office/powerpoint/2010/main" val="15162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2061" y="218845"/>
            <a:ext cx="976396" cy="817896"/>
          </a:xfrm>
          <a:prstGeom prst="rect">
            <a:avLst/>
          </a:prstGeom>
        </p:spPr>
      </p:pic>
    </p:spTree>
    <p:extLst>
      <p:ext uri="{BB962C8B-B14F-4D97-AF65-F5344CB8AC3E}">
        <p14:creationId xmlns:p14="http://schemas.microsoft.com/office/powerpoint/2010/main" val="324905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47614-A3D2-4D13-A633-CD32D43120EA}" type="datetimeFigureOut">
              <a:rPr lang="sv-SE" smtClean="0"/>
              <a:t>2022-11-30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1093-72AF-46FD-9ED5-290D7BB2982E}" type="slidenum">
              <a:rPr lang="sv-SE" smtClean="0"/>
              <a:t>‹#›</a:t>
            </a:fld>
            <a:endParaRPr lang="sv-SE"/>
          </a:p>
        </p:txBody>
      </p:sp>
    </p:spTree>
    <p:extLst>
      <p:ext uri="{BB962C8B-B14F-4D97-AF65-F5344CB8AC3E}">
        <p14:creationId xmlns:p14="http://schemas.microsoft.com/office/powerpoint/2010/main" val="168404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60" r:id="rId6"/>
    <p:sldLayoutId id="2147483657" r:id="rId7"/>
    <p:sldLayoutId id="2147483658" r:id="rId8"/>
    <p:sldLayoutId id="2147483655" r:id="rId9"/>
    <p:sldLayoutId id="214748365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5EAA1C-CFB4-4F16-810C-7FEF922790A3}"/>
              </a:ext>
            </a:extLst>
          </p:cNvPr>
          <p:cNvSpPr>
            <a:spLocks noGrp="1"/>
          </p:cNvSpPr>
          <p:nvPr>
            <p:ph type="title"/>
          </p:nvPr>
        </p:nvSpPr>
        <p:spPr>
          <a:xfrm>
            <a:off x="442784" y="1116241"/>
            <a:ext cx="10014527" cy="1325563"/>
          </a:xfrm>
        </p:spPr>
        <p:txBody>
          <a:bodyPr>
            <a:normAutofit fontScale="90000"/>
          </a:bodyPr>
          <a:lstStyle/>
          <a:p>
            <a:br>
              <a:rPr lang="sv-SE" dirty="0"/>
            </a:br>
            <a:r>
              <a:rPr lang="sv-SE" dirty="0"/>
              <a:t>SATSNING</a:t>
            </a:r>
            <a:br>
              <a:rPr lang="sv-SE" dirty="0"/>
            </a:br>
            <a:r>
              <a:rPr lang="sv-SE" dirty="0"/>
              <a:t>Samhällskommunikation</a:t>
            </a:r>
            <a:br>
              <a:rPr lang="sv-SE" dirty="0"/>
            </a:br>
            <a:br>
              <a:rPr lang="sv-SE" dirty="0"/>
            </a:br>
            <a:r>
              <a:rPr lang="sv-SE" dirty="0"/>
              <a:t>Mål</a:t>
            </a:r>
          </a:p>
        </p:txBody>
      </p:sp>
      <p:sp>
        <p:nvSpPr>
          <p:cNvPr id="3" name="Platshållare för innehåll 2">
            <a:extLst>
              <a:ext uri="{FF2B5EF4-FFF2-40B4-BE49-F238E27FC236}">
                <a16:creationId xmlns:a16="http://schemas.microsoft.com/office/drawing/2014/main" id="{048909E7-2BFA-4800-B43B-A7E4FC1D821B}"/>
              </a:ext>
            </a:extLst>
          </p:cNvPr>
          <p:cNvSpPr>
            <a:spLocks noGrp="1"/>
          </p:cNvSpPr>
          <p:nvPr>
            <p:ph idx="1"/>
          </p:nvPr>
        </p:nvSpPr>
        <p:spPr>
          <a:xfrm>
            <a:off x="311873" y="3435801"/>
            <a:ext cx="9294090" cy="3126765"/>
          </a:xfrm>
        </p:spPr>
        <p:txBody>
          <a:bodyPr/>
          <a:lstStyle/>
          <a:p>
            <a:r>
              <a:rPr lang="sv-SE"/>
              <a:t>Nå en målgrupp  där vår</a:t>
            </a:r>
            <a:br>
              <a:rPr lang="sv-SE"/>
            </a:br>
            <a:r>
              <a:rPr lang="sv-SE"/>
              <a:t>kunskaps </a:t>
            </a:r>
            <a:r>
              <a:rPr lang="sv-SE" i="1"/>
              <a:t>växlas upp</a:t>
            </a:r>
          </a:p>
          <a:p>
            <a:pPr lvl="1"/>
            <a:r>
              <a:rPr lang="sv-SE"/>
              <a:t>Beslutsfattare</a:t>
            </a:r>
          </a:p>
          <a:p>
            <a:pPr lvl="1"/>
            <a:r>
              <a:rPr lang="sv-SE"/>
              <a:t>Rådgivare till beslutsfattare (myndigheter,</a:t>
            </a:r>
            <a:br>
              <a:rPr lang="sv-SE"/>
            </a:br>
            <a:r>
              <a:rPr lang="sv-SE"/>
              <a:t>departement, intresseorganisationer)</a:t>
            </a:r>
          </a:p>
          <a:p>
            <a:pPr lvl="1"/>
            <a:r>
              <a:rPr lang="sv-SE"/>
              <a:t>Journalister</a:t>
            </a:r>
          </a:p>
          <a:p>
            <a:r>
              <a:rPr lang="sv-SE"/>
              <a:t>Arbeta fram ett långsiktigt arbetssätt</a:t>
            </a:r>
          </a:p>
        </p:txBody>
      </p:sp>
      <p:pic>
        <p:nvPicPr>
          <p:cNvPr id="4" name="Bildobjekt 3">
            <a:extLst>
              <a:ext uri="{FF2B5EF4-FFF2-40B4-BE49-F238E27FC236}">
                <a16:creationId xmlns:a16="http://schemas.microsoft.com/office/drawing/2014/main" id="{44E502CF-D2C8-464D-9E7B-7CA125F9F630}"/>
              </a:ext>
            </a:extLst>
          </p:cNvPr>
          <p:cNvPicPr>
            <a:picLocks noChangeAspect="1"/>
          </p:cNvPicPr>
          <p:nvPr/>
        </p:nvPicPr>
        <p:blipFill>
          <a:blip r:embed="rId3"/>
          <a:stretch>
            <a:fillRect/>
          </a:stretch>
        </p:blipFill>
        <p:spPr>
          <a:xfrm>
            <a:off x="5749750" y="72816"/>
            <a:ext cx="6330670" cy="4452328"/>
          </a:xfrm>
          <a:prstGeom prst="rect">
            <a:avLst/>
          </a:prstGeom>
          <a:ln>
            <a:noFill/>
          </a:ln>
        </p:spPr>
      </p:pic>
    </p:spTree>
    <p:extLst>
      <p:ext uri="{BB962C8B-B14F-4D97-AF65-F5344CB8AC3E}">
        <p14:creationId xmlns:p14="http://schemas.microsoft.com/office/powerpoint/2010/main" val="252452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D55B23-DC4C-4CA0-A49C-C735091C0E49}"/>
              </a:ext>
            </a:extLst>
          </p:cNvPr>
          <p:cNvSpPr>
            <a:spLocks noGrp="1"/>
          </p:cNvSpPr>
          <p:nvPr>
            <p:ph type="title"/>
          </p:nvPr>
        </p:nvSpPr>
        <p:spPr>
          <a:xfrm>
            <a:off x="838200" y="1014565"/>
            <a:ext cx="10014527" cy="1325563"/>
          </a:xfrm>
        </p:spPr>
        <p:txBody>
          <a:bodyPr/>
          <a:lstStyle/>
          <a:p>
            <a:r>
              <a:rPr lang="sv-SE"/>
              <a:t>Vad ska vi göra?</a:t>
            </a:r>
          </a:p>
        </p:txBody>
      </p:sp>
      <p:sp>
        <p:nvSpPr>
          <p:cNvPr id="3" name="Platshållare för innehåll 2">
            <a:extLst>
              <a:ext uri="{FF2B5EF4-FFF2-40B4-BE49-F238E27FC236}">
                <a16:creationId xmlns:a16="http://schemas.microsoft.com/office/drawing/2014/main" id="{6451FD2B-A2A3-4D18-80BB-38B599D9FCA4}"/>
              </a:ext>
            </a:extLst>
          </p:cNvPr>
          <p:cNvSpPr>
            <a:spLocks noGrp="1"/>
          </p:cNvSpPr>
          <p:nvPr>
            <p:ph idx="1"/>
          </p:nvPr>
        </p:nvSpPr>
        <p:spPr>
          <a:xfrm>
            <a:off x="1558637" y="2340128"/>
            <a:ext cx="10439774" cy="4322800"/>
          </a:xfrm>
        </p:spPr>
        <p:txBody>
          <a:bodyPr>
            <a:normAutofit lnSpcReduction="10000"/>
          </a:bodyPr>
          <a:lstStyle/>
          <a:p>
            <a:pPr marL="0" indent="0">
              <a:buNone/>
            </a:pPr>
            <a:r>
              <a:rPr lang="sv-SE" dirty="0"/>
              <a:t>Utgå från kunskapssammanställningar &amp; synteser</a:t>
            </a:r>
            <a:endParaRPr lang="sv-SE" sz="2400" dirty="0"/>
          </a:p>
          <a:p>
            <a:pPr marL="514350" indent="-514350">
              <a:buFont typeface="+mj-lt"/>
              <a:buAutoNum type="arabicPeriod"/>
            </a:pPr>
            <a:r>
              <a:rPr lang="sv-SE" dirty="0"/>
              <a:t>Ta fram ett faktablad inkl. rekommendationer alt. konsekvenser (</a:t>
            </a:r>
            <a:r>
              <a:rPr lang="sv-SE" i="1" dirty="0"/>
              <a:t>Policy </a:t>
            </a:r>
            <a:r>
              <a:rPr lang="sv-SE" i="1" dirty="0" err="1"/>
              <a:t>brief</a:t>
            </a:r>
            <a:r>
              <a:rPr lang="sv-SE" dirty="0"/>
              <a:t>): </a:t>
            </a:r>
            <a:r>
              <a:rPr lang="sv-SE" dirty="0">
                <a:solidFill>
                  <a:schemeClr val="accent1"/>
                </a:solidFill>
              </a:rPr>
              <a:t>Lövskog – ett värdefullt alternativ i skogsbruket</a:t>
            </a:r>
          </a:p>
          <a:p>
            <a:pPr marL="514350" indent="-514350">
              <a:buFont typeface="+mj-lt"/>
              <a:buAutoNum type="arabicPeriod"/>
            </a:pPr>
            <a:r>
              <a:rPr lang="sv-SE" dirty="0"/>
              <a:t>En kortfilm produceras som sammanfattar budskap och slutsatser</a:t>
            </a:r>
          </a:p>
          <a:p>
            <a:pPr marL="514350" indent="-514350">
              <a:buFont typeface="+mj-lt"/>
              <a:buAutoNum type="arabicPeriod"/>
            </a:pPr>
            <a:r>
              <a:rPr lang="sv-SE" dirty="0"/>
              <a:t>Pressmaterial tas fram och pressmeddelanden går ut</a:t>
            </a:r>
          </a:p>
          <a:p>
            <a:pPr marL="514350" indent="-514350">
              <a:buFont typeface="+mj-lt"/>
              <a:buAutoNum type="arabicPeriod"/>
            </a:pPr>
            <a:r>
              <a:rPr lang="sv-SE" dirty="0"/>
              <a:t>Seminarium anordnas: </a:t>
            </a:r>
            <a:r>
              <a:rPr lang="sv-SE" dirty="0">
                <a:solidFill>
                  <a:schemeClr val="accent1"/>
                </a:solidFill>
              </a:rPr>
              <a:t>14 dec i Riksdagen</a:t>
            </a:r>
          </a:p>
          <a:p>
            <a:pPr marL="514350" indent="-514350">
              <a:buFont typeface="+mj-lt"/>
              <a:buAutoNum type="arabicPeriod"/>
            </a:pPr>
            <a:r>
              <a:rPr lang="sv-SE" dirty="0"/>
              <a:t>På Skogforsks webb skapas en landningssida för allt material</a:t>
            </a:r>
          </a:p>
          <a:p>
            <a:pPr marL="514350" indent="-514350">
              <a:buFont typeface="+mj-lt"/>
              <a:buAutoNum type="arabicPeriod"/>
            </a:pPr>
            <a:r>
              <a:rPr lang="sv-SE" dirty="0"/>
              <a:t>Målgruppsanpassade kunskapsbrev 4 ggr/år</a:t>
            </a:r>
          </a:p>
          <a:p>
            <a:endParaRPr lang="sv-SE" dirty="0"/>
          </a:p>
        </p:txBody>
      </p:sp>
    </p:spTree>
    <p:extLst>
      <p:ext uri="{BB962C8B-B14F-4D97-AF65-F5344CB8AC3E}">
        <p14:creationId xmlns:p14="http://schemas.microsoft.com/office/powerpoint/2010/main" val="15245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Skogforsk">
      <a:dk1>
        <a:sysClr val="windowText" lastClr="000000"/>
      </a:dk1>
      <a:lt1>
        <a:sysClr val="window" lastClr="FFFFFF"/>
      </a:lt1>
      <a:dk2>
        <a:srgbClr val="FF5809"/>
      </a:dk2>
      <a:lt2>
        <a:srgbClr val="818A8F"/>
      </a:lt2>
      <a:accent1>
        <a:srgbClr val="58A618"/>
      </a:accent1>
      <a:accent2>
        <a:srgbClr val="542E19"/>
      </a:accent2>
      <a:accent3>
        <a:srgbClr val="FF9700"/>
      </a:accent3>
      <a:accent4>
        <a:srgbClr val="21578A"/>
      </a:accent4>
      <a:accent5>
        <a:srgbClr val="5B6334"/>
      </a:accent5>
      <a:accent6>
        <a:srgbClr val="FF5800"/>
      </a:accent6>
      <a:hlink>
        <a:srgbClr val="21578A"/>
      </a:hlink>
      <a:folHlink>
        <a:srgbClr val="FF5800"/>
      </a:folHlink>
    </a:clrScheme>
    <a:fontScheme name="Skogforsk">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gforskmall.potx" id="{6761E426-5E86-499C-8BB4-975454EB6BCB}" vid="{26ED1953-52D1-4848-8E65-C4FA3BA2CD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D7588EE48BD438E645CFC3FDBB5A5" ma:contentTypeVersion="41" ma:contentTypeDescription="Skapa ett nytt dokument." ma:contentTypeScope="" ma:versionID="6cee15479551df71ffd6a135e607e2c8">
  <xsd:schema xmlns:xsd="http://www.w3.org/2001/XMLSchema" xmlns:xs="http://www.w3.org/2001/XMLSchema" xmlns:p="http://schemas.microsoft.com/office/2006/metadata/properties" xmlns:ns2="de9d8c89-eee6-4721-8463-a71dc42ed665" xmlns:ns3="579f72ff-c897-4d73-9477-fada798bb90a" targetNamespace="http://schemas.microsoft.com/office/2006/metadata/properties" ma:root="true" ma:fieldsID="cda9d6f1fdaa903c81f10d7ba4c2d81d" ns2:_="" ns3:_="">
    <xsd:import namespace="de9d8c89-eee6-4721-8463-a71dc42ed665"/>
    <xsd:import namespace="579f72ff-c897-4d73-9477-fada798bb90a"/>
    <xsd:element name="properties">
      <xsd:complexType>
        <xsd:sequence>
          <xsd:element name="documentManagement">
            <xsd:complexType>
              <xsd:all>
                <xsd:element ref="ns2:lb2fcc827b5040ae95ff7cf053f1e56c" minOccurs="0"/>
                <xsd:element ref="ns3:TaxCatchAll" minOccurs="0"/>
                <xsd:element ref="ns2:pd8ba0247c6f473caf57cf0e47c7e98e" minOccurs="0"/>
                <xsd:element ref="ns2:b153ddd02f4c4a1896324b9a0538f4e2" minOccurs="0"/>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d8c89-eee6-4721-8463-a71dc42ed665" elementFormDefault="qualified">
    <xsd:import namespace="http://schemas.microsoft.com/office/2006/documentManagement/types"/>
    <xsd:import namespace="http://schemas.microsoft.com/office/infopath/2007/PartnerControls"/>
    <xsd:element name="lb2fcc827b5040ae95ff7cf053f1e56c" ma:index="9" nillable="true" ma:displayName="Informationstyp_0" ma:internalName="lb2fcc827b5040ae95ff7cf053f1e56c" ma:readOnly="false">
      <xsd:simpleType>
        <xsd:restriction base="dms:Note">
          <xsd:maxLength value="255"/>
        </xsd:restriction>
      </xsd:simpleType>
    </xsd:element>
    <xsd:element name="pd8ba0247c6f473caf57cf0e47c7e98e" ma:index="12" nillable="true" ma:displayName="Tillhörighet_0" ma:internalName="pd8ba0247c6f473caf57cf0e47c7e98e" ma:readOnly="false">
      <xsd:simpleType>
        <xsd:restriction base="dms:Note">
          <xsd:maxLength value="255"/>
        </xsd:restriction>
      </xsd:simpleType>
    </xsd:element>
    <xsd:element name="b153ddd02f4c4a1896324b9a0538f4e2" ma:index="14" nillable="true" ma:displayName="Taggar_0" ma:internalName="b153ddd02f4c4a1896324b9a0538f4e2" ma:readOnly="false">
      <xsd:simpleType>
        <xsd:restriction base="dms:Note">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ad23303-0067-4ed5-bfdb-c38f68256d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f72ff-c897-4d73-9477-fada798bb90a"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8028a53c-9bfe-4aef-ae08-5da5a5775be1}" ma:internalName="TaxCatchAll" ma:readOnly="false" ma:showField="CatchAllData" ma:web="579f72ff-c897-4d73-9477-fada798bb90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79f72ff-c897-4d73-9477-fada798bb90a" xsi:nil="true"/>
    <lcf76f155ced4ddcb4097134ff3c332f xmlns="de9d8c89-eee6-4721-8463-a71dc42ed665">
      <Terms xmlns="http://schemas.microsoft.com/office/infopath/2007/PartnerControls"/>
    </lcf76f155ced4ddcb4097134ff3c332f>
    <lb2fcc827b5040ae95ff7cf053f1e56c xmlns="de9d8c89-eee6-4721-8463-a71dc42ed665" xsi:nil="true"/>
    <pd8ba0247c6f473caf57cf0e47c7e98e xmlns="de9d8c89-eee6-4721-8463-a71dc42ed665" xsi:nil="true"/>
    <b153ddd02f4c4a1896324b9a0538f4e2 xmlns="de9d8c89-eee6-4721-8463-a71dc42ed665" xsi:nil="true"/>
  </documentManagement>
</p:properties>
</file>

<file path=customXml/itemProps1.xml><?xml version="1.0" encoding="utf-8"?>
<ds:datastoreItem xmlns:ds="http://schemas.openxmlformats.org/officeDocument/2006/customXml" ds:itemID="{8D01A294-5759-4501-AC45-6F1365CD77E9}">
  <ds:schemaRefs>
    <ds:schemaRef ds:uri="http://schemas.microsoft.com/sharepoint/v3/contenttype/forms"/>
  </ds:schemaRefs>
</ds:datastoreItem>
</file>

<file path=customXml/itemProps2.xml><?xml version="1.0" encoding="utf-8"?>
<ds:datastoreItem xmlns:ds="http://schemas.openxmlformats.org/officeDocument/2006/customXml" ds:itemID="{3188190B-65CB-4ABE-B540-253B63D5D8C8}"/>
</file>

<file path=customXml/itemProps3.xml><?xml version="1.0" encoding="utf-8"?>
<ds:datastoreItem xmlns:ds="http://schemas.openxmlformats.org/officeDocument/2006/customXml" ds:itemID="{694A4D12-9071-41AE-9A1C-07DA24041BC6}">
  <ds:schemaRef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be0295aa-8b73-4981-bb0b-947ff676a14f"/>
    <ds:schemaRef ds:uri="http://schemas.microsoft.com/office/2006/documentManagement/types"/>
    <ds:schemaRef ds:uri="372999b8-bcbe-403b-82c5-ae7d0017d8d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Skogforskmall</Template>
  <TotalTime>11</TotalTime>
  <Words>249</Words>
  <Application>Microsoft Office PowerPoint</Application>
  <PresentationFormat>Bredbild</PresentationFormat>
  <Paragraphs>23</Paragraphs>
  <Slides>2</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vt:i4>
      </vt:variant>
    </vt:vector>
  </HeadingPairs>
  <TitlesOfParts>
    <vt:vector size="8" baseType="lpstr">
      <vt:lpstr>Arial</vt:lpstr>
      <vt:lpstr>Calibri</vt:lpstr>
      <vt:lpstr>Garamond</vt:lpstr>
      <vt:lpstr>Georgia</vt:lpstr>
      <vt:lpstr>Wingdings</vt:lpstr>
      <vt:lpstr>Office-tema</vt:lpstr>
      <vt:lpstr> SATSNING Samhällskommunikation  Mål</vt:lpstr>
      <vt:lpstr>Vad ska vi göra?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SATSNING Samhällskommunikation  Mål</dc:title>
  <dc:creator>Rothpfeffer Caroline</dc:creator>
  <cp:lastModifiedBy>Rothpfeffer Caroline</cp:lastModifiedBy>
  <cp:revision>1</cp:revision>
  <dcterms:created xsi:type="dcterms:W3CDTF">2022-11-30T07:46:57Z</dcterms:created>
  <dcterms:modified xsi:type="dcterms:W3CDTF">2022-11-30T07:58:32Z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0x010100167D7588EE48BD438E645CFC3FDBB5A5</vt:lpwstr>
  </property>
  <property fmtid="{D5CDD505-2E9C-101B-9397-08002B2CF9AE}" pid="3" name="Informationstyp">
    <vt:lpwstr/>
  </property>
  <property fmtid="{D5CDD505-2E9C-101B-9397-08002B2CF9AE}" pid="4" name="Kategori">
    <vt:lpwstr/>
  </property>
  <property fmtid="{D5CDD505-2E9C-101B-9397-08002B2CF9AE}" pid="5" name="Taggar">
    <vt:lpwstr/>
  </property>
  <property fmtid="{D5CDD505-2E9C-101B-9397-08002B2CF9AE}" pid="6" name="TaxCatchAll">
    <vt:lpwstr/>
  </property>
  <property fmtid="{D5CDD505-2E9C-101B-9397-08002B2CF9AE}" pid="7" name="Tillh_x00f6_righet">
    <vt:lpwstr/>
  </property>
  <property fmtid="{D5CDD505-2E9C-101B-9397-08002B2CF9AE}" pid="8" name="MediaServiceImageTags">
    <vt:lpwstr/>
  </property>
  <property fmtid="{D5CDD505-2E9C-101B-9397-08002B2CF9AE}" pid="9" name="Tillhörighet">
    <vt:lpwstr/>
  </property>
</Properties>
</file>